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321" r:id="rId3"/>
    <p:sldId id="322" r:id="rId4"/>
    <p:sldId id="259" r:id="rId5"/>
    <p:sldId id="260" r:id="rId6"/>
    <p:sldId id="311" r:id="rId7"/>
    <p:sldId id="315" r:id="rId8"/>
    <p:sldId id="316" r:id="rId9"/>
    <p:sldId id="317" r:id="rId10"/>
    <p:sldId id="318" r:id="rId11"/>
    <p:sldId id="319" r:id="rId12"/>
    <p:sldId id="320" r:id="rId13"/>
  </p:sldIdLst>
  <p:sldSz cx="9144000" cy="5143500" type="screen16x9"/>
  <p:notesSz cx="6858000" cy="9144000"/>
  <p:embeddedFontLst>
    <p:embeddedFont>
      <p:font typeface="Overpass Black" panose="020B0604020202020204" charset="0"/>
      <p:bold r:id="rId15"/>
      <p:boldItalic r:id="rId16"/>
    </p:embeddedFont>
    <p:embeddedFont>
      <p:font typeface="Open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oebe  Kalochoritou" initials="PK" lastIdx="1" clrIdx="0">
    <p:extLst>
      <p:ext uri="{19B8F6BF-5375-455C-9EA6-DF929625EA0E}">
        <p15:presenceInfo xmlns:p15="http://schemas.microsoft.com/office/powerpoint/2012/main" userId="Phoebe  Kalochorito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9A8BD1-F515-4372-A886-143F6A6930F8}">
  <a:tblStyle styleId="{B49A8BD1-F515-4372-A886-143F6A6930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3" r:id="rId5"/>
    <p:sldLayoutId id="2147483671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Behind Uber Drivers Stories</a:t>
            </a:r>
            <a:endParaRPr sz="48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How have </a:t>
            </a:r>
            <a:r>
              <a:rPr lang="en-GB" b="1" dirty="0" smtClean="0"/>
              <a:t>the </a:t>
            </a:r>
            <a:r>
              <a:rPr lang="en-GB" b="1" dirty="0"/>
              <a:t>stories of Uber drivers </a:t>
            </a:r>
            <a:r>
              <a:rPr lang="en-GB" b="1" dirty="0" smtClean="0"/>
              <a:t>in the community forum changed </a:t>
            </a:r>
            <a:r>
              <a:rPr lang="en-GB" b="1" dirty="0"/>
              <a:t>since the beginning of </a:t>
            </a:r>
            <a:r>
              <a:rPr lang="en-GB" b="1" dirty="0" err="1" smtClean="0"/>
              <a:t>C</a:t>
            </a:r>
            <a:r>
              <a:rPr lang="en-GB" b="1" dirty="0" err="1" smtClean="0"/>
              <a:t>ovid</a:t>
            </a:r>
            <a:r>
              <a:rPr lang="en-GB" b="1" dirty="0" smtClean="0"/>
              <a:t>.</a:t>
            </a:r>
            <a:endParaRPr lang="en-GB" b="1" dirty="0"/>
          </a:p>
          <a:p>
            <a:pPr marL="0" lvl="0" indent="0" algn="l"/>
            <a:r>
              <a:rPr lang="en-GB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</a:rPr>
              <a:t>Group 15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4" y="0"/>
            <a:ext cx="1647014" cy="1702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3464" y="4038650"/>
            <a:ext cx="1941485" cy="1090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011" y="3586088"/>
            <a:ext cx="1263120" cy="439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7599" y="1383416"/>
            <a:ext cx="2199774" cy="394578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chemeClr val="bg2"/>
                </a:solidFill>
              </a:rPr>
              <a:t>Happy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Which words appear the most in Stories expressing Happiness and Saddens.</a:t>
            </a:r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43E36-A1C0-45BF-917C-E1132DD08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" t="4183" r="3012" b="9695"/>
          <a:stretch/>
        </p:blipFill>
        <p:spPr>
          <a:xfrm>
            <a:off x="0" y="1727901"/>
            <a:ext cx="4527857" cy="270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1000C-7DAE-415C-BFAA-9D11863E5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" t="9434" r="2106"/>
          <a:stretch/>
        </p:blipFill>
        <p:spPr>
          <a:xfrm>
            <a:off x="4988209" y="1737660"/>
            <a:ext cx="4477408" cy="2686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8749" y="1442205"/>
            <a:ext cx="1466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Sad</a:t>
            </a:r>
            <a:endParaRPr lang="en-US" sz="1200" b="1" dirty="0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830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54316" y="178960"/>
            <a:ext cx="7672500" cy="577800"/>
          </a:xfrm>
        </p:spPr>
        <p:txBody>
          <a:bodyPr/>
          <a:lstStyle/>
          <a:p>
            <a:r>
              <a:rPr lang="en-US" dirty="0">
                <a:latin typeface="+mn-lt"/>
              </a:rPr>
              <a:t>Statistical Analysis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BF017-111D-4F27-A338-4955A1F3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71" y="3221205"/>
            <a:ext cx="2404124" cy="1957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0DECE-4E92-4DE5-8235-3856E120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81" y="692814"/>
            <a:ext cx="2588014" cy="214945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B6E681-3A5E-428A-A61F-89EB8FF00D1C}"/>
              </a:ext>
            </a:extLst>
          </p:cNvPr>
          <p:cNvSpPr txBox="1">
            <a:spLocks/>
          </p:cNvSpPr>
          <p:nvPr/>
        </p:nvSpPr>
        <p:spPr>
          <a:xfrm>
            <a:off x="566220" y="601346"/>
            <a:ext cx="4368006" cy="391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Font typeface="Open Sans"/>
              <a:buNone/>
            </a:pPr>
            <a:r>
              <a:rPr lang="en-US" sz="1100" dirty="0">
                <a:latin typeface="+mj-lt"/>
              </a:rPr>
              <a:t>Naïve Bayes </a:t>
            </a:r>
            <a:r>
              <a:rPr lang="en-US" sz="1100" b="1" dirty="0">
                <a:latin typeface="+mj-lt"/>
              </a:rPr>
              <a:t>Classification</a:t>
            </a:r>
            <a:endParaRPr lang="en-US" sz="1100" dirty="0">
              <a:latin typeface="+mj-lt"/>
            </a:endParaRPr>
          </a:p>
          <a:p>
            <a:pPr marL="139700" indent="0">
              <a:buFont typeface="Open Sans"/>
              <a:buNone/>
            </a:pPr>
            <a:endParaRPr lang="en-US" sz="1100" dirty="0">
              <a:latin typeface="+mj-lt"/>
            </a:endParaRPr>
          </a:p>
          <a:p>
            <a:pPr algn="l"/>
            <a:r>
              <a:rPr lang="en-US" sz="1100" b="0" i="0" dirty="0">
                <a:effectLst/>
                <a:latin typeface="+mj-lt"/>
              </a:rPr>
              <a:t>We  converted textual representation in the form </a:t>
            </a:r>
            <a:r>
              <a:rPr lang="en-US" sz="1100" b="0" i="0" dirty="0" smtClean="0">
                <a:effectLst/>
                <a:latin typeface="+mj-lt"/>
              </a:rPr>
              <a:t>of </a:t>
            </a:r>
            <a:r>
              <a:rPr lang="en-US" sz="1100" b="0" i="0" dirty="0">
                <a:effectLst/>
                <a:latin typeface="+mj-lt"/>
              </a:rPr>
              <a:t>numeric features. We performed feature extraction using:</a:t>
            </a:r>
          </a:p>
          <a:p>
            <a:pPr lvl="1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Bag of words (Simple vectorization)</a:t>
            </a:r>
            <a:endParaRPr lang="en-US" sz="1100" b="0" i="0" dirty="0">
              <a:effectLst/>
              <a:latin typeface="+mj-lt"/>
            </a:endParaRPr>
          </a:p>
          <a:p>
            <a:pPr lvl="1">
              <a:buFont typeface="+mj-lt"/>
              <a:buAutoNum type="arabicPeriod"/>
            </a:pPr>
            <a:r>
              <a:rPr lang="en-US" sz="1100" b="1" i="0" dirty="0">
                <a:effectLst/>
                <a:latin typeface="+mj-lt"/>
              </a:rPr>
              <a:t>TF-IDF (Term Frequency - Inverse Document Frequency)</a:t>
            </a:r>
            <a:endParaRPr lang="en-US" sz="1100" dirty="0">
              <a:latin typeface="+mj-lt"/>
            </a:endParaRPr>
          </a:p>
          <a:p>
            <a:r>
              <a:rPr lang="en-US" sz="1100" dirty="0">
                <a:latin typeface="+mj-lt"/>
              </a:rPr>
              <a:t>We declare the </a:t>
            </a:r>
            <a:r>
              <a:rPr lang="en-US" sz="1100" b="1" dirty="0">
                <a:latin typeface="+mj-lt"/>
              </a:rPr>
              <a:t>features</a:t>
            </a:r>
            <a:r>
              <a:rPr lang="en-US" sz="1100" dirty="0">
                <a:latin typeface="+mj-lt"/>
              </a:rPr>
              <a:t> using the </a:t>
            </a:r>
            <a:r>
              <a:rPr lang="en-US" sz="1100" b="1" dirty="0" err="1">
                <a:latin typeface="+mj-lt"/>
              </a:rPr>
              <a:t>CountVectorizer</a:t>
            </a:r>
            <a:r>
              <a:rPr lang="en-US" sz="1100" dirty="0">
                <a:latin typeface="+mj-lt"/>
              </a:rPr>
              <a:t> function</a:t>
            </a:r>
          </a:p>
          <a:p>
            <a:r>
              <a:rPr lang="en-US" sz="1100" dirty="0">
                <a:latin typeface="+mj-lt"/>
              </a:rPr>
              <a:t>Firstly we cleaned the stories and found ‘Key word’ based features.</a:t>
            </a:r>
          </a:p>
          <a:p>
            <a:r>
              <a:rPr lang="en-US" sz="1100" dirty="0">
                <a:latin typeface="+mj-lt"/>
              </a:rPr>
              <a:t>Then we splitting the data into </a:t>
            </a:r>
            <a:r>
              <a:rPr lang="en-US" sz="1100" b="1" dirty="0">
                <a:latin typeface="+mj-lt"/>
              </a:rPr>
              <a:t>Training</a:t>
            </a:r>
            <a:r>
              <a:rPr lang="en-US" sz="1100" dirty="0">
                <a:latin typeface="+mj-lt"/>
              </a:rPr>
              <a:t> </a:t>
            </a:r>
            <a:r>
              <a:rPr lang="en-US" sz="1100" b="1" dirty="0">
                <a:latin typeface="+mj-lt"/>
              </a:rPr>
              <a:t>data(75%)</a:t>
            </a:r>
            <a:r>
              <a:rPr lang="en-US" sz="1100" dirty="0">
                <a:latin typeface="+mj-lt"/>
              </a:rPr>
              <a:t> and </a:t>
            </a:r>
            <a:r>
              <a:rPr lang="en-US" sz="1100" b="1" dirty="0">
                <a:latin typeface="+mj-lt"/>
              </a:rPr>
              <a:t>Testing</a:t>
            </a:r>
            <a:r>
              <a:rPr lang="en-US" sz="1100" dirty="0">
                <a:latin typeface="+mj-lt"/>
              </a:rPr>
              <a:t> </a:t>
            </a:r>
            <a:r>
              <a:rPr lang="en-US" sz="1100" b="1" dirty="0">
                <a:latin typeface="+mj-lt"/>
              </a:rPr>
              <a:t>data(25%)</a:t>
            </a:r>
            <a:endParaRPr lang="en-US" sz="1100" dirty="0">
              <a:latin typeface="+mj-lt"/>
            </a:endParaRPr>
          </a:p>
          <a:p>
            <a:r>
              <a:rPr lang="en-US" sz="1100" dirty="0">
                <a:latin typeface="+mj-lt"/>
              </a:rPr>
              <a:t>We apply the </a:t>
            </a:r>
            <a:r>
              <a:rPr lang="en-US" sz="1100" b="1" dirty="0">
                <a:latin typeface="+mj-lt"/>
              </a:rPr>
              <a:t> Naïve Bayes Classification</a:t>
            </a:r>
            <a:r>
              <a:rPr lang="en-US" sz="1100" dirty="0">
                <a:latin typeface="+mj-lt"/>
              </a:rPr>
              <a:t> model and fit it with the training data.</a:t>
            </a:r>
          </a:p>
          <a:p>
            <a:r>
              <a:rPr lang="en-US" sz="1100" b="0" i="0" dirty="0">
                <a:effectLst/>
                <a:latin typeface="+mj-lt"/>
              </a:rPr>
              <a:t>Features extracted from 'key words' helps model in performing better. But BOW is better in prediction than TF-IDF approach.</a:t>
            </a:r>
          </a:p>
          <a:p>
            <a:endParaRPr lang="en-US" sz="1100" dirty="0">
              <a:latin typeface="+mj-lt"/>
            </a:endParaRPr>
          </a:p>
          <a:p>
            <a:pPr marL="139700" indent="0">
              <a:buNone/>
            </a:pPr>
            <a:r>
              <a:rPr lang="en-US" sz="1100" b="1" dirty="0">
                <a:latin typeface="+mj-lt"/>
              </a:rPr>
              <a:t>Limitations:</a:t>
            </a:r>
          </a:p>
          <a:p>
            <a:r>
              <a:rPr lang="en-US" sz="1100" b="0" i="0" dirty="0">
                <a:solidFill>
                  <a:srgbClr val="303133"/>
                </a:solidFill>
                <a:effectLst/>
                <a:latin typeface="+mj-lt"/>
              </a:rPr>
              <a:t>Naive Bayes assumes that all features are independent, rarely happening in real life, which is why it neglects neutral sentiments.</a:t>
            </a:r>
            <a:endParaRPr lang="en-US" sz="1100" dirty="0">
              <a:latin typeface="+mj-lt"/>
            </a:endParaRPr>
          </a:p>
          <a:p>
            <a:endParaRPr lang="en-US" sz="1100" dirty="0"/>
          </a:p>
          <a:p>
            <a:pPr marL="139700" indent="0">
              <a:buFont typeface="Open Sans"/>
              <a:buNone/>
            </a:pPr>
            <a:endParaRPr lang="en-US" sz="1100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5AA44AA-8752-4ED9-B1D1-4E0F1D34F13B}"/>
              </a:ext>
            </a:extLst>
          </p:cNvPr>
          <p:cNvSpPr txBox="1">
            <a:spLocks/>
          </p:cNvSpPr>
          <p:nvPr/>
        </p:nvSpPr>
        <p:spPr>
          <a:xfrm>
            <a:off x="6522058" y="2775541"/>
            <a:ext cx="2218692" cy="4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BOW word features</a:t>
            </a:r>
          </a:p>
          <a:p>
            <a:pPr marL="139700" indent="0">
              <a:buFont typeface="Open Sans"/>
              <a:buNone/>
            </a:pPr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766E44E-14B9-454E-878B-601F5EA73E91}"/>
              </a:ext>
            </a:extLst>
          </p:cNvPr>
          <p:cNvSpPr txBox="1">
            <a:spLocks/>
          </p:cNvSpPr>
          <p:nvPr/>
        </p:nvSpPr>
        <p:spPr>
          <a:xfrm>
            <a:off x="6445604" y="381986"/>
            <a:ext cx="2218692" cy="4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TF-IDF word features</a:t>
            </a:r>
          </a:p>
          <a:p>
            <a:pPr marL="139700" indent="0">
              <a:buFont typeface="Open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0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Statistical Analysis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B6E681-3A5E-428A-A61F-89EB8FF00D1C}"/>
              </a:ext>
            </a:extLst>
          </p:cNvPr>
          <p:cNvSpPr txBox="1">
            <a:spLocks/>
          </p:cNvSpPr>
          <p:nvPr/>
        </p:nvSpPr>
        <p:spPr>
          <a:xfrm>
            <a:off x="872399" y="1208250"/>
            <a:ext cx="3926623" cy="330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Font typeface="Open Sans"/>
              <a:buNone/>
            </a:pPr>
            <a:r>
              <a:rPr lang="en-US" b="1" dirty="0">
                <a:latin typeface="+mn-lt"/>
              </a:rPr>
              <a:t>Logistic Regression </a:t>
            </a:r>
          </a:p>
          <a:p>
            <a:pPr marL="139700" indent="0">
              <a:buFont typeface="Open Sans"/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We </a:t>
            </a:r>
            <a:r>
              <a:rPr lang="en-US" dirty="0" smtClean="0">
                <a:latin typeface="+mn-lt"/>
              </a:rPr>
              <a:t>begun </a:t>
            </a:r>
            <a:r>
              <a:rPr lang="en-US" dirty="0">
                <a:latin typeface="+mn-lt"/>
              </a:rPr>
              <a:t>with splitting the data into </a:t>
            </a:r>
            <a:r>
              <a:rPr lang="en-US" b="1" dirty="0">
                <a:latin typeface="+mn-lt"/>
              </a:rPr>
              <a:t>Training</a:t>
            </a:r>
            <a:r>
              <a:rPr lang="en-US" dirty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data (75%)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and </a:t>
            </a:r>
            <a:r>
              <a:rPr lang="en-US" b="1" dirty="0">
                <a:latin typeface="+mn-lt"/>
              </a:rPr>
              <a:t>Testing</a:t>
            </a:r>
            <a:r>
              <a:rPr lang="en-US" dirty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data (25%)</a:t>
            </a:r>
            <a:r>
              <a:rPr lang="en-US" dirty="0" smtClean="0">
                <a:latin typeface="+mn-lt"/>
              </a:rPr>
              <a:t>. </a:t>
            </a:r>
          </a:p>
          <a:p>
            <a:pPr marL="1397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training data </a:t>
            </a:r>
            <a:r>
              <a:rPr lang="en-US" dirty="0" smtClean="0">
                <a:latin typeface="+mn-lt"/>
              </a:rPr>
              <a:t>was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used to train the model and the model </a:t>
            </a:r>
            <a:r>
              <a:rPr lang="en-US" dirty="0" smtClean="0">
                <a:latin typeface="+mn-lt"/>
              </a:rPr>
              <a:t>was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tested using the testing data</a:t>
            </a:r>
            <a:r>
              <a:rPr lang="en-US" dirty="0" smtClean="0">
                <a:latin typeface="+mn-lt"/>
              </a:rPr>
              <a:t>.</a:t>
            </a:r>
          </a:p>
          <a:p>
            <a:pPr marL="139700" indent="0">
              <a:buNone/>
            </a:pP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We applied </a:t>
            </a: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Logistic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Regression</a:t>
            </a:r>
            <a:r>
              <a:rPr lang="en-US" dirty="0">
                <a:latin typeface="+mn-lt"/>
              </a:rPr>
              <a:t> model and </a:t>
            </a:r>
            <a:r>
              <a:rPr lang="en-US" dirty="0" smtClean="0">
                <a:latin typeface="+mn-lt"/>
              </a:rPr>
              <a:t>fitted </a:t>
            </a:r>
            <a:r>
              <a:rPr lang="en-US" dirty="0">
                <a:latin typeface="+mn-lt"/>
              </a:rPr>
              <a:t>it with the training data</a:t>
            </a:r>
            <a:r>
              <a:rPr lang="en-US" dirty="0" smtClean="0">
                <a:latin typeface="+mn-lt"/>
              </a:rPr>
              <a:t>.</a:t>
            </a:r>
          </a:p>
          <a:p>
            <a:pPr marL="1397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Once the data </a:t>
            </a:r>
            <a:r>
              <a:rPr lang="en-US" dirty="0" smtClean="0">
                <a:latin typeface="+mn-lt"/>
              </a:rPr>
              <a:t>was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trained, we </a:t>
            </a:r>
            <a:r>
              <a:rPr lang="en-US" dirty="0" smtClean="0">
                <a:latin typeface="+mn-lt"/>
              </a:rPr>
              <a:t>tested </a:t>
            </a:r>
            <a:r>
              <a:rPr lang="en-US" dirty="0">
                <a:latin typeface="+mn-lt"/>
              </a:rPr>
              <a:t>it by giving the testing data as input</a:t>
            </a:r>
            <a:r>
              <a:rPr lang="en-US" dirty="0" smtClean="0">
                <a:latin typeface="+mn-lt"/>
              </a:rPr>
              <a:t>.</a:t>
            </a: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We got an Accuracy of </a:t>
            </a:r>
            <a:r>
              <a:rPr lang="en-GB" b="1" dirty="0" smtClean="0">
                <a:latin typeface="+mn-lt"/>
              </a:rPr>
              <a:t>0.68</a:t>
            </a:r>
            <a:endParaRPr lang="en-US" b="1" dirty="0">
              <a:latin typeface="+mn-lt"/>
            </a:endParaRPr>
          </a:p>
          <a:p>
            <a:pPr marL="139700" indent="0">
              <a:buFont typeface="Open Sans"/>
              <a:buNone/>
            </a:pP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6075D-99EB-418C-BDF3-B9886EC6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753" y="1667089"/>
            <a:ext cx="3670340" cy="266164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4072E1F-1AF7-42FA-9A1C-A770390C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550" y="1292268"/>
            <a:ext cx="383535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Accuracy: 0.6780487804878049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2025" y="1007389"/>
            <a:ext cx="4394442" cy="3386380"/>
          </a:xfrm>
        </p:spPr>
        <p:txBody>
          <a:bodyPr/>
          <a:lstStyle/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+mn-lt"/>
              </a:rPr>
              <a:t>To appreciate what Uber drivers talk about, we chose to analyse the </a:t>
            </a:r>
            <a:r>
              <a:rPr lang="en-GB" b="1" dirty="0" smtClean="0">
                <a:latin typeface="+mn-lt"/>
              </a:rPr>
              <a:t>Stories forum</a:t>
            </a:r>
            <a:r>
              <a:rPr lang="en-GB" dirty="0" smtClean="0">
                <a:latin typeface="+mn-lt"/>
              </a:rPr>
              <a:t> under Community. </a:t>
            </a: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endParaRPr lang="en-GB" dirty="0" smtClean="0">
              <a:latin typeface="+mn-lt"/>
            </a:endParaRP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+mn-lt"/>
              </a:rPr>
              <a:t>Stories have </a:t>
            </a:r>
            <a:r>
              <a:rPr lang="en-GB" b="1" dirty="0" smtClean="0">
                <a:latin typeface="+mn-lt"/>
              </a:rPr>
              <a:t>17.4m observers </a:t>
            </a:r>
            <a:r>
              <a:rPr lang="en-GB" dirty="0" smtClean="0">
                <a:latin typeface="+mn-lt"/>
              </a:rPr>
              <a:t>and </a:t>
            </a:r>
            <a:r>
              <a:rPr lang="en-GB" b="1" dirty="0" smtClean="0">
                <a:latin typeface="+mn-lt"/>
              </a:rPr>
              <a:t>259k comments </a:t>
            </a:r>
            <a:r>
              <a:rPr lang="en-GB" dirty="0" smtClean="0">
                <a:latin typeface="+mn-lt"/>
              </a:rPr>
              <a:t>making it appropriate to extract at least 500 messages.</a:t>
            </a: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endParaRPr lang="en-GB" dirty="0" smtClean="0">
              <a:latin typeface="+mn-lt"/>
            </a:endParaRP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+mn-lt"/>
              </a:rPr>
              <a:t>In this forum drivers are able to share any story they have </a:t>
            </a:r>
            <a:r>
              <a:rPr lang="en-GB" b="1" dirty="0" smtClean="0">
                <a:latin typeface="+mn-lt"/>
              </a:rPr>
              <a:t>experienced</a:t>
            </a:r>
            <a:r>
              <a:rPr lang="en-GB" dirty="0" smtClean="0">
                <a:latin typeface="+mn-lt"/>
              </a:rPr>
              <a:t> within their community and we believe it will be very interesting to observe what stories they share.</a:t>
            </a: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endParaRPr lang="en-GB" dirty="0">
              <a:latin typeface="+mn-lt"/>
            </a:endParaRP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+mn-lt"/>
              </a:rPr>
              <a:t>Our aim was to </a:t>
            </a:r>
            <a:r>
              <a:rPr lang="en-GB" b="1" dirty="0" smtClean="0">
                <a:latin typeface="+mn-lt"/>
              </a:rPr>
              <a:t>compare</a:t>
            </a:r>
            <a:r>
              <a:rPr lang="en-GB" dirty="0" smtClean="0">
                <a:latin typeface="+mn-lt"/>
              </a:rPr>
              <a:t> what </a:t>
            </a:r>
            <a:r>
              <a:rPr lang="en-GB" b="1" dirty="0" smtClean="0">
                <a:latin typeface="+mn-lt"/>
              </a:rPr>
              <a:t>topics </a:t>
            </a:r>
            <a:r>
              <a:rPr lang="en-GB" dirty="0" smtClean="0">
                <a:latin typeface="+mn-lt"/>
              </a:rPr>
              <a:t>have been </a:t>
            </a:r>
            <a:r>
              <a:rPr lang="en-GB" b="1" dirty="0" smtClean="0">
                <a:latin typeface="+mn-lt"/>
              </a:rPr>
              <a:t>shared</a:t>
            </a:r>
            <a:r>
              <a:rPr lang="en-GB" dirty="0" smtClean="0">
                <a:latin typeface="+mn-lt"/>
              </a:rPr>
              <a:t> the most in 2020 when </a:t>
            </a:r>
            <a:r>
              <a:rPr lang="en-GB" b="1" dirty="0" err="1" smtClean="0">
                <a:latin typeface="+mn-lt"/>
              </a:rPr>
              <a:t>Covid</a:t>
            </a:r>
            <a:r>
              <a:rPr lang="en-GB" dirty="0" smtClean="0">
                <a:latin typeface="+mn-lt"/>
              </a:rPr>
              <a:t> first </a:t>
            </a:r>
            <a:r>
              <a:rPr lang="en-GB" b="1" dirty="0" smtClean="0">
                <a:latin typeface="+mn-lt"/>
              </a:rPr>
              <a:t>started</a:t>
            </a:r>
            <a:r>
              <a:rPr lang="en-GB" dirty="0" smtClean="0">
                <a:latin typeface="+mn-lt"/>
              </a:rPr>
              <a:t> and what stories have been shared in </a:t>
            </a:r>
            <a:r>
              <a:rPr lang="en-GB" b="1" dirty="0" smtClean="0">
                <a:latin typeface="+mn-lt"/>
              </a:rPr>
              <a:t>2021</a:t>
            </a:r>
            <a:r>
              <a:rPr lang="en-GB" dirty="0" smtClean="0">
                <a:latin typeface="+mn-lt"/>
              </a:rPr>
              <a:t> were </a:t>
            </a:r>
            <a:r>
              <a:rPr lang="en-GB" b="1" dirty="0" smtClean="0">
                <a:latin typeface="+mn-lt"/>
              </a:rPr>
              <a:t>restrictions eased</a:t>
            </a:r>
            <a:r>
              <a:rPr lang="en-GB" dirty="0" smtClean="0">
                <a:latin typeface="+mn-lt"/>
              </a:rPr>
              <a:t>. </a:t>
            </a: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endParaRPr lang="en-GB" dirty="0">
              <a:latin typeface="+mn-lt"/>
            </a:endParaRPr>
          </a:p>
          <a:p>
            <a:pPr>
              <a:buClr>
                <a:srgbClr val="DF532D"/>
              </a:buClr>
              <a:buFont typeface="Wingdings" panose="05000000000000000000" pitchFamily="2" charset="2"/>
              <a:buChar char="Ø"/>
            </a:pPr>
            <a:r>
              <a:rPr lang="en-GB" dirty="0" smtClean="0">
                <a:latin typeface="+mn-lt"/>
              </a:rPr>
              <a:t>Following we performed </a:t>
            </a:r>
            <a:r>
              <a:rPr lang="en-GB" b="1" dirty="0">
                <a:latin typeface="+mn-lt"/>
              </a:rPr>
              <a:t>S</a:t>
            </a:r>
            <a:r>
              <a:rPr lang="en-GB" b="1" dirty="0" smtClean="0">
                <a:latin typeface="+mn-lt"/>
              </a:rPr>
              <a:t>entiment </a:t>
            </a:r>
            <a:r>
              <a:rPr lang="en-GB" b="1" dirty="0">
                <a:latin typeface="+mn-lt"/>
              </a:rPr>
              <a:t>A</a:t>
            </a:r>
            <a:r>
              <a:rPr lang="en-GB" b="1" dirty="0" smtClean="0">
                <a:latin typeface="+mn-lt"/>
              </a:rPr>
              <a:t>nalysis </a:t>
            </a:r>
            <a:r>
              <a:rPr lang="en-GB" dirty="0" smtClean="0">
                <a:latin typeface="+mn-lt"/>
              </a:rPr>
              <a:t>to see how the </a:t>
            </a:r>
            <a:r>
              <a:rPr lang="en-GB" b="1" dirty="0" smtClean="0">
                <a:latin typeface="+mn-lt"/>
              </a:rPr>
              <a:t>emotions of Stories change </a:t>
            </a:r>
            <a:r>
              <a:rPr lang="en-GB" dirty="0" smtClean="0">
                <a:latin typeface="+mn-lt"/>
              </a:rPr>
              <a:t>over the years</a:t>
            </a:r>
            <a:endParaRPr lang="en-GB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24447" y="535758"/>
            <a:ext cx="3695869" cy="316650"/>
          </a:xfrm>
        </p:spPr>
        <p:txBody>
          <a:bodyPr/>
          <a:lstStyle/>
          <a:p>
            <a:r>
              <a:rPr lang="en-GB" sz="1600" b="1" dirty="0" smtClean="0">
                <a:latin typeface="+mn-lt"/>
              </a:rPr>
              <a:t>Reasons Behind the chosen Forum</a:t>
            </a:r>
            <a:endParaRPr lang="en-US" sz="16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6880" y="550264"/>
            <a:ext cx="313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dk2"/>
                </a:solidFill>
                <a:latin typeface="+mn-lt"/>
                <a:ea typeface="Overpass Black"/>
                <a:cs typeface="Overpass Black"/>
                <a:sym typeface="Overpass Black"/>
              </a:rPr>
              <a:t>Web </a:t>
            </a:r>
            <a:r>
              <a:rPr lang="en-GB" sz="1600" b="1" dirty="0">
                <a:solidFill>
                  <a:schemeClr val="dk2"/>
                </a:solidFill>
                <a:latin typeface="+mn-lt"/>
                <a:ea typeface="Overpass Black"/>
                <a:cs typeface="Overpass Black"/>
                <a:sym typeface="Overpass Black"/>
              </a:rPr>
              <a:t>Scrapping and Final Data</a:t>
            </a:r>
            <a:endParaRPr lang="en-US" sz="1600" b="1" dirty="0">
              <a:solidFill>
                <a:schemeClr val="dk2"/>
              </a:solidFill>
              <a:latin typeface="+mn-lt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3923" y="1007389"/>
            <a:ext cx="35336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We performed </a:t>
            </a:r>
            <a:r>
              <a:rPr lang="en-GB" sz="1200" b="1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Web Scrapping </a:t>
            </a:r>
            <a:r>
              <a:rPr lang="en-GB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on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25 </a:t>
            </a:r>
            <a:r>
              <a:rPr lang="en-GB" sz="1200" b="1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pages</a:t>
            </a:r>
            <a:r>
              <a:rPr lang="en-GB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using the library Beautiful Soup</a:t>
            </a:r>
          </a:p>
          <a:p>
            <a:pPr>
              <a:buClr>
                <a:srgbClr val="C00000"/>
              </a:buClr>
            </a:pPr>
            <a:endParaRPr lang="en-GB" sz="12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The first and the most important task is to </a:t>
            </a:r>
            <a:r>
              <a:rPr lang="en-US" sz="1200" b="1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clean the </a:t>
            </a:r>
            <a:r>
              <a:rPr lang="en-US" sz="1200" b="1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data </a:t>
            </a:r>
            <a:r>
              <a:rPr lang="en-US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as it </a:t>
            </a:r>
            <a:r>
              <a:rPr lang="en-US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ensures better accuracy </a:t>
            </a:r>
            <a:r>
              <a:rPr lang="en-US" sz="1200" dirty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results</a:t>
            </a:r>
            <a:r>
              <a:rPr lang="en-US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.</a:t>
            </a:r>
            <a:endParaRPr lang="en-US" sz="12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2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Overall the final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dataset</a:t>
            </a: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had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844 rows. </a:t>
            </a:r>
          </a:p>
          <a:p>
            <a:pPr>
              <a:buClr>
                <a:srgbClr val="C00000"/>
              </a:buClr>
            </a:pPr>
            <a:endParaRPr lang="en-GB" sz="1200" b="1" dirty="0" smtClean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To perform Topic modelling we have split the data between the years 2020 and 2021 as we wanted to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observe changes in Topics </a:t>
            </a: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over the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beginning of </a:t>
            </a:r>
            <a:r>
              <a:rPr lang="en-GB" sz="1200" b="1" dirty="0" err="1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Covid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 until now</a:t>
            </a: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.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2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For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Sentiment Analysis </a:t>
            </a: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we have used the </a:t>
            </a:r>
            <a:r>
              <a:rPr lang="en-GB" sz="1200" b="1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whole dataset </a:t>
            </a:r>
            <a:r>
              <a:rPr lang="en-GB" sz="1200" dirty="0" smtClean="0">
                <a:solidFill>
                  <a:srgbClr val="434343"/>
                </a:solidFill>
                <a:latin typeface="+mn-lt"/>
                <a:ea typeface="Open Sans"/>
                <a:cs typeface="Open Sans"/>
                <a:sym typeface="Open Sans"/>
              </a:rPr>
              <a:t>to observe changes in emotions.</a:t>
            </a:r>
            <a:endParaRPr lang="en-US" sz="1200" dirty="0">
              <a:solidFill>
                <a:srgbClr val="434343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16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97913" y="1526583"/>
            <a:ext cx="3933668" cy="3461918"/>
          </a:xfrm>
        </p:spPr>
        <p:txBody>
          <a:bodyPr/>
          <a:lstStyle/>
          <a:p>
            <a:r>
              <a:rPr lang="en-GB" dirty="0" smtClean="0">
                <a:latin typeface="+mn-lt"/>
              </a:rPr>
              <a:t>From the graph we can observe which drivers interact the most in the forum.</a:t>
            </a: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Young Kim is the most active driver and has a shared more than 80 stories in the forum. </a:t>
            </a: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The rest 9 most interactive users have shared stories ranging from the number 20 to 40.</a:t>
            </a:r>
            <a:endParaRPr lang="en-US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+mn-lt"/>
              </a:rPr>
              <a:t>Data Insight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EDE38-A7C6-4A09-A464-2E1AE8568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581" y="1153608"/>
            <a:ext cx="3792419" cy="32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3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2247731" y="10675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Topic Modeling 2020</a:t>
            </a:r>
            <a:endParaRPr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5" y="1354083"/>
            <a:ext cx="1715289" cy="1260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0064"/>
            <a:ext cx="2056252" cy="135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68" y="1291335"/>
            <a:ext cx="2022387" cy="1386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981" y="3502064"/>
            <a:ext cx="1811294" cy="128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450" y="1397318"/>
            <a:ext cx="248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Uber Eats is under Uber and drivers were talking about </a:t>
            </a:r>
            <a:r>
              <a:rPr lang="en-GB" sz="1200" b="1" dirty="0"/>
              <a:t>food delivery </a:t>
            </a:r>
            <a:r>
              <a:rPr lang="en-GB" sz="1200" dirty="0"/>
              <a:t>to </a:t>
            </a:r>
            <a:r>
              <a:rPr lang="en-GB" sz="1200" b="1" dirty="0"/>
              <a:t>customers</a:t>
            </a:r>
            <a:r>
              <a:rPr lang="en-GB" sz="1200" dirty="0"/>
              <a:t> and the </a:t>
            </a:r>
            <a:r>
              <a:rPr lang="en-GB" sz="1200" b="1" dirty="0"/>
              <a:t>tips</a:t>
            </a:r>
            <a:r>
              <a:rPr lang="en-GB" sz="1200" dirty="0"/>
              <a:t> they were getting. 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059568" y="3400069"/>
            <a:ext cx="2247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Since it was the beginning of </a:t>
            </a:r>
            <a:r>
              <a:rPr lang="en-GB" sz="1200" dirty="0" err="1"/>
              <a:t>Covid</a:t>
            </a:r>
            <a:r>
              <a:rPr lang="en-GB" sz="1200" dirty="0"/>
              <a:t>, drivers were sharing stories about </a:t>
            </a:r>
            <a:r>
              <a:rPr lang="en-GB" sz="1200" b="1" dirty="0"/>
              <a:t>wearing face masks</a:t>
            </a:r>
            <a:r>
              <a:rPr lang="en-GB" sz="1200" dirty="0"/>
              <a:t> when picking up the customers and about some of the</a:t>
            </a:r>
            <a:r>
              <a:rPr lang="en-GB" sz="1200" b="1" dirty="0"/>
              <a:t> bad experiences </a:t>
            </a:r>
            <a:r>
              <a:rPr lang="en-GB" sz="1200" dirty="0"/>
              <a:t>they had with passengers.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33276" y="1491614"/>
            <a:ext cx="2491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Another popular story is about </a:t>
            </a:r>
            <a:r>
              <a:rPr lang="en-GB" sz="1200" b="1" dirty="0"/>
              <a:t>requests</a:t>
            </a:r>
            <a:r>
              <a:rPr lang="en-GB" sz="1200" dirty="0"/>
              <a:t> and </a:t>
            </a:r>
            <a:r>
              <a:rPr lang="en-GB" sz="1200" b="1" dirty="0"/>
              <a:t>cancels</a:t>
            </a:r>
            <a:r>
              <a:rPr lang="en-GB" sz="1200" dirty="0"/>
              <a:t> from passengers and the </a:t>
            </a:r>
            <a:r>
              <a:rPr lang="en-GB" sz="1200" b="1" dirty="0"/>
              <a:t>reasons behind </a:t>
            </a:r>
            <a:r>
              <a:rPr lang="en-GB" sz="1200" dirty="0"/>
              <a:t>any wait time when picking them up.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46376" y="3626070"/>
            <a:ext cx="227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Drivers were sharing stories about their </a:t>
            </a:r>
            <a:r>
              <a:rPr lang="en-GB" sz="1200" b="1" dirty="0"/>
              <a:t>pay rate per hour </a:t>
            </a:r>
            <a:r>
              <a:rPr lang="en-GB" sz="1200" dirty="0"/>
              <a:t>and </a:t>
            </a:r>
            <a:r>
              <a:rPr lang="en-GB" sz="1200" b="1" dirty="0"/>
              <a:t>fare and the time </a:t>
            </a:r>
            <a:r>
              <a:rPr lang="en-GB" sz="1200" dirty="0"/>
              <a:t>it took them for to complete a ride. 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47351" y="808765"/>
            <a:ext cx="220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1 – Food Orders 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56322" y="854932"/>
            <a:ext cx="359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2 – Cancelations and Requests 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28126" y="2838273"/>
            <a:ext cx="264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3 – </a:t>
            </a:r>
            <a:r>
              <a:rPr lang="en-GB" b="1" dirty="0" err="1" smtClean="0"/>
              <a:t>Covid</a:t>
            </a:r>
            <a:r>
              <a:rPr lang="en-GB" b="1" dirty="0" smtClean="0"/>
              <a:t> Regulations and bad experiences 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27076" y="3053716"/>
            <a:ext cx="31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4 – Trips and paying rate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>
            <a:off x="-1305103" y="17255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Topic Modeling 2021</a:t>
            </a:r>
            <a:endParaRPr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617"/>
            <a:ext cx="200025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433" t="3223" r="433" b="1202"/>
          <a:stretch/>
        </p:blipFill>
        <p:spPr>
          <a:xfrm>
            <a:off x="105607" y="3870216"/>
            <a:ext cx="1789036" cy="12321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49" y="1232617"/>
            <a:ext cx="1771650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144" y="3571934"/>
            <a:ext cx="2066925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9321" y="837599"/>
            <a:ext cx="294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2- Passenger cancelations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462007" y="3172415"/>
            <a:ext cx="250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3 – Problems Facing 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62007" y="868439"/>
            <a:ext cx="195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1 – Night Outs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0469" y="3181177"/>
            <a:ext cx="350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Topic </a:t>
            </a:r>
            <a:r>
              <a:rPr lang="en-GB" b="1" dirty="0" smtClean="0"/>
              <a:t>4 – Pickup Requests and rides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69024" y="1387098"/>
            <a:ext cx="231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Some stories that the drivers have shared concern </a:t>
            </a:r>
            <a:r>
              <a:rPr lang="en-GB" sz="1200" b="1" dirty="0"/>
              <a:t>night outs </a:t>
            </a:r>
            <a:r>
              <a:rPr lang="en-GB" sz="1200" dirty="0"/>
              <a:t>and people </a:t>
            </a:r>
            <a:r>
              <a:rPr lang="en-GB" sz="1200" b="1" dirty="0"/>
              <a:t>getting drunk at bars </a:t>
            </a:r>
            <a:r>
              <a:rPr lang="en-GB" sz="1200" dirty="0"/>
              <a:t>since restrictions have been eased and people were allowed to go out.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000250" y="3686055"/>
            <a:ext cx="204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Topic 3 is about </a:t>
            </a:r>
            <a:r>
              <a:rPr lang="en-GB" sz="1200" b="1" dirty="0"/>
              <a:t>problems</a:t>
            </a:r>
            <a:r>
              <a:rPr lang="en-GB" sz="1200" dirty="0"/>
              <a:t> that drivers are </a:t>
            </a:r>
            <a:r>
              <a:rPr lang="en-GB" sz="1200" b="1" dirty="0"/>
              <a:t>faced with </a:t>
            </a:r>
            <a:r>
              <a:rPr lang="en-GB" sz="1200" dirty="0"/>
              <a:t>either with </a:t>
            </a:r>
            <a:r>
              <a:rPr lang="en-GB" sz="1200" b="1" dirty="0"/>
              <a:t>food </a:t>
            </a:r>
            <a:r>
              <a:rPr lang="en-GB" sz="1200" dirty="0"/>
              <a:t>and </a:t>
            </a:r>
            <a:r>
              <a:rPr lang="en-GB" sz="1200" b="1" dirty="0"/>
              <a:t>roads</a:t>
            </a:r>
            <a:r>
              <a:rPr lang="en-GB" sz="1200" dirty="0"/>
              <a:t> being </a:t>
            </a:r>
            <a:r>
              <a:rPr lang="en-GB" sz="1200" b="1" dirty="0"/>
              <a:t>close</a:t>
            </a:r>
            <a:r>
              <a:rPr lang="en-GB" sz="1200" dirty="0"/>
              <a:t>. Also they share stories about </a:t>
            </a:r>
            <a:r>
              <a:rPr lang="en-GB" sz="1200" b="1" dirty="0"/>
              <a:t>hit and run </a:t>
            </a:r>
            <a:r>
              <a:rPr lang="en-GB" sz="1200" dirty="0"/>
              <a:t>situations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64271" y="1301858"/>
            <a:ext cx="230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Topic 2 is very similar to Topic 2 in 2020. It seems that Uber drivers share a lot of stories about </a:t>
            </a:r>
            <a:r>
              <a:rPr lang="en-GB" sz="1200" b="1" dirty="0"/>
              <a:t>last minute cancelations</a:t>
            </a:r>
            <a:r>
              <a:rPr lang="en-GB" sz="1200" dirty="0"/>
              <a:t> and </a:t>
            </a:r>
            <a:r>
              <a:rPr lang="en-GB" sz="1200" b="1" dirty="0"/>
              <a:t>waiting for customers</a:t>
            </a:r>
            <a:r>
              <a:rPr lang="en-GB" sz="1200" dirty="0"/>
              <a:t>. 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915069" y="3501389"/>
            <a:ext cx="205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Some stories in 2021 concern </a:t>
            </a:r>
            <a:r>
              <a:rPr lang="en-GB" sz="1200" b="1" dirty="0"/>
              <a:t>picking up customers</a:t>
            </a:r>
            <a:r>
              <a:rPr lang="en-GB" sz="1200" dirty="0"/>
              <a:t> from </a:t>
            </a:r>
            <a:r>
              <a:rPr lang="en-GB" sz="1200" b="1" dirty="0"/>
              <a:t>airports</a:t>
            </a:r>
            <a:r>
              <a:rPr lang="en-GB" sz="1200" dirty="0"/>
              <a:t> and the </a:t>
            </a:r>
            <a:r>
              <a:rPr lang="en-GB" sz="1200" b="1" dirty="0"/>
              <a:t>messages</a:t>
            </a:r>
            <a:r>
              <a:rPr lang="en-GB" sz="1200" dirty="0"/>
              <a:t> drivers exchange with passengers </a:t>
            </a:r>
            <a:r>
              <a:rPr lang="en-GB" sz="1200" b="1" dirty="0"/>
              <a:t>through the app</a:t>
            </a:r>
            <a:r>
              <a:rPr lang="en-GB" sz="1200" dirty="0"/>
              <a:t>. Also we can see that they talk about </a:t>
            </a:r>
            <a:r>
              <a:rPr lang="en-GB" sz="1200" b="1" dirty="0"/>
              <a:t>tips and requests</a:t>
            </a:r>
            <a:r>
              <a:rPr lang="en-GB" sz="1200" dirty="0"/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23393" y="85894"/>
            <a:ext cx="7672500" cy="577800"/>
          </a:xfrm>
        </p:spPr>
        <p:txBody>
          <a:bodyPr/>
          <a:lstStyle/>
          <a:p>
            <a:r>
              <a:rPr lang="en-GB" b="1" dirty="0">
                <a:latin typeface="+mn-lt"/>
              </a:rPr>
              <a:t>Top 20 trigrams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5" t="13588" r="1137" b="6243"/>
          <a:stretch/>
        </p:blipFill>
        <p:spPr>
          <a:xfrm>
            <a:off x="-46495" y="2970527"/>
            <a:ext cx="6540286" cy="2093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8" t="14567" r="-138" b="6305"/>
          <a:stretch/>
        </p:blipFill>
        <p:spPr>
          <a:xfrm>
            <a:off x="0" y="843638"/>
            <a:ext cx="6493791" cy="2026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7038" y="1771929"/>
            <a:ext cx="217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2"/>
                </a:solidFill>
              </a:rPr>
              <a:t>2020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7038" y="3871144"/>
            <a:ext cx="1046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2"/>
                </a:solidFill>
              </a:rPr>
              <a:t>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00" y="1055850"/>
            <a:ext cx="3869670" cy="3966724"/>
          </a:xfrm>
        </p:spPr>
        <p:txBody>
          <a:bodyPr/>
          <a:lstStyle/>
          <a:p>
            <a:r>
              <a:rPr lang="en-GB" dirty="0" smtClean="0">
                <a:latin typeface="+mn-lt"/>
              </a:rPr>
              <a:t>We have bifurcated all the Stories into general sentiment (positive, negative and neutral) and 5 different emotions such as happy, angry, surprise, fear and sadness. </a:t>
            </a:r>
          </a:p>
          <a:p>
            <a:r>
              <a:rPr lang="en-GB" dirty="0" smtClean="0">
                <a:latin typeface="+mn-lt"/>
              </a:rPr>
              <a:t>From the graph we can observe how emotions in the stories have changed from 2017 to 2021.</a:t>
            </a:r>
          </a:p>
          <a:p>
            <a:r>
              <a:rPr lang="en-GB" dirty="0" smtClean="0">
                <a:latin typeface="+mn-lt"/>
              </a:rPr>
              <a:t>We can observe a slight increase in anger over the years. </a:t>
            </a:r>
          </a:p>
          <a:p>
            <a:r>
              <a:rPr lang="en-GB" dirty="0" smtClean="0">
                <a:latin typeface="+mn-lt"/>
              </a:rPr>
              <a:t>Happiness has slightly increase from 2018 to 2020 but remained constant until 2021 when </a:t>
            </a:r>
            <a:r>
              <a:rPr lang="en-GB" dirty="0" err="1">
                <a:latin typeface="+mn-lt"/>
              </a:rPr>
              <a:t>C</a:t>
            </a:r>
            <a:r>
              <a:rPr lang="en-GB" dirty="0" err="1" smtClean="0">
                <a:latin typeface="+mn-lt"/>
              </a:rPr>
              <a:t>ovid</a:t>
            </a:r>
            <a:r>
              <a:rPr lang="en-GB" dirty="0" smtClean="0">
                <a:latin typeface="+mn-lt"/>
              </a:rPr>
              <a:t> was present. </a:t>
            </a:r>
          </a:p>
          <a:p>
            <a:r>
              <a:rPr lang="en-GB" dirty="0" smtClean="0">
                <a:latin typeface="+mn-lt"/>
              </a:rPr>
              <a:t>Surprise saw an increase in 2018 to 2019 but then felt again until 2021.</a:t>
            </a:r>
          </a:p>
          <a:p>
            <a:r>
              <a:rPr lang="en-GB" dirty="0" smtClean="0">
                <a:latin typeface="+mn-lt"/>
              </a:rPr>
              <a:t>Overall fear has slightly increase since the beginning of </a:t>
            </a:r>
            <a:r>
              <a:rPr lang="en-GB" dirty="0" err="1" smtClean="0">
                <a:latin typeface="+mn-lt"/>
              </a:rPr>
              <a:t>Covid</a:t>
            </a:r>
            <a:r>
              <a:rPr lang="en-GB" dirty="0" smtClean="0">
                <a:latin typeface="+mn-lt"/>
              </a:rPr>
              <a:t> but we can observe that in 2017 it was much higher. </a:t>
            </a:r>
          </a:p>
          <a:p>
            <a:r>
              <a:rPr lang="en-GB" dirty="0" smtClean="0">
                <a:latin typeface="+mn-lt"/>
              </a:rPr>
              <a:t>Sadness was at a peak in 2018 and then felt a lot, but we can see a slight increase in the year 2020 to 2021</a:t>
            </a:r>
            <a:endParaRPr lang="en-GB" dirty="0" smtClean="0"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latin typeface="+mn-lt"/>
              </a:rPr>
              <a:t>Sentiment Analysis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55D4C-69B4-4273-AA77-AE7B2350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54" y="1125218"/>
            <a:ext cx="4431838" cy="33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81202" y="1465386"/>
            <a:ext cx="3319939" cy="2695339"/>
          </a:xfrm>
        </p:spPr>
        <p:txBody>
          <a:bodyPr/>
          <a:lstStyle/>
          <a:p>
            <a:r>
              <a:rPr lang="en-GB" dirty="0" smtClean="0">
                <a:latin typeface="+mn-lt"/>
              </a:rPr>
              <a:t>Overall fear, sadness and surprise have decreased. </a:t>
            </a:r>
          </a:p>
          <a:p>
            <a:pPr marL="139700" indent="0">
              <a:buNone/>
            </a:pPr>
            <a:endParaRPr lang="en-GB" dirty="0" smtClean="0">
              <a:latin typeface="+mn-lt"/>
            </a:endParaRPr>
          </a:p>
          <a:p>
            <a:r>
              <a:rPr lang="en-GB" dirty="0" smtClean="0">
                <a:latin typeface="+mn-lt"/>
              </a:rPr>
              <a:t>In 2020 fear was high since </a:t>
            </a:r>
            <a:r>
              <a:rPr lang="en-GB" dirty="0" err="1" smtClean="0">
                <a:latin typeface="+mn-lt"/>
              </a:rPr>
              <a:t>Covid</a:t>
            </a:r>
            <a:r>
              <a:rPr lang="en-GB" dirty="0" smtClean="0">
                <a:latin typeface="+mn-lt"/>
              </a:rPr>
              <a:t> was new to the world. In 2021 a vaccine was introduced and thus the overall fear in stories shared has dropped. </a:t>
            </a:r>
          </a:p>
          <a:p>
            <a:pPr marL="139700" indent="0">
              <a:buNone/>
            </a:pPr>
            <a:endParaRPr lang="en-GB" dirty="0" smtClean="0">
              <a:latin typeface="+mn-lt"/>
            </a:endParaRPr>
          </a:p>
          <a:p>
            <a:r>
              <a:rPr lang="en-GB" dirty="0" smtClean="0">
                <a:latin typeface="+mn-lt"/>
              </a:rPr>
              <a:t>Happiness and anger have remained the same in the stories shared between the years.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05724" y="165408"/>
            <a:ext cx="7672500" cy="577800"/>
          </a:xfrm>
        </p:spPr>
        <p:txBody>
          <a:bodyPr/>
          <a:lstStyle/>
          <a:p>
            <a:r>
              <a:rPr lang="en-US" dirty="0">
                <a:latin typeface="+mn-lt"/>
              </a:rPr>
              <a:t>Emotion Analysis Between First and Second Wave of Covid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4" y="1025890"/>
            <a:ext cx="4496904" cy="34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49702" y="1626490"/>
            <a:ext cx="2999445" cy="2499353"/>
          </a:xfrm>
        </p:spPr>
        <p:txBody>
          <a:bodyPr/>
          <a:lstStyle/>
          <a:p>
            <a:r>
              <a:rPr lang="en-GB" dirty="0" smtClean="0">
                <a:latin typeface="+mn-lt"/>
              </a:rPr>
              <a:t>Here we can observe which variables are scoring high or low in our dataset from 2020 to 2021. </a:t>
            </a: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The range of the emotions vary from 0 to 1 and sad scores 0.8.</a:t>
            </a:r>
          </a:p>
          <a:p>
            <a:endParaRPr lang="en-GB" dirty="0">
              <a:latin typeface="+mn-lt"/>
            </a:endParaRPr>
          </a:p>
          <a:p>
            <a:r>
              <a:rPr lang="en-GB" dirty="0" smtClean="0">
                <a:latin typeface="+mn-lt"/>
              </a:rPr>
              <a:t>Sad and Fear seem to be the dominant emotions out of all 5. We can observe that the stories </a:t>
            </a:r>
            <a:r>
              <a:rPr lang="en-GB" dirty="0" err="1" smtClean="0">
                <a:latin typeface="+mn-lt"/>
              </a:rPr>
              <a:t>uber</a:t>
            </a:r>
            <a:r>
              <a:rPr lang="en-GB" dirty="0" smtClean="0">
                <a:latin typeface="+mn-lt"/>
              </a:rPr>
              <a:t> drivers share show fear and sadness. </a:t>
            </a:r>
          </a:p>
          <a:p>
            <a:endParaRPr lang="en-GB" dirty="0"/>
          </a:p>
          <a:p>
            <a:pPr marL="139700" indent="0">
              <a:buNone/>
            </a:pPr>
            <a:r>
              <a:rPr lang="en-GB" dirty="0" smtClean="0"/>
              <a:t> </a:t>
            </a:r>
          </a:p>
          <a:p>
            <a:pPr marL="139700" indent="0">
              <a:buNone/>
            </a:pPr>
            <a:endParaRPr lang="en-GB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Emotion Analysis Between First and Second Wave of Covid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1A1A-F0E0-4E8B-AD5B-482E353A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85" y="1055851"/>
            <a:ext cx="4229263" cy="35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55307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1078</Words>
  <Application>Microsoft Office PowerPoint</Application>
  <PresentationFormat>On-screen Show (16:9)</PresentationFormat>
  <Paragraphs>105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Overpass Black</vt:lpstr>
      <vt:lpstr>Open Sans</vt:lpstr>
      <vt:lpstr>Arial</vt:lpstr>
      <vt:lpstr>Wingdings</vt:lpstr>
      <vt:lpstr>Courier New</vt:lpstr>
      <vt:lpstr>Helvetica Neue</vt:lpstr>
      <vt:lpstr>Aqua Marketing Plan by Slidego</vt:lpstr>
      <vt:lpstr>Behind Uber Drivers Stories</vt:lpstr>
      <vt:lpstr>Reasons Behind the chosen Forum</vt:lpstr>
      <vt:lpstr>Data Insight</vt:lpstr>
      <vt:lpstr>Topic Modeling 2020</vt:lpstr>
      <vt:lpstr>Topic Modeling 2021</vt:lpstr>
      <vt:lpstr>Top 20 trigrams</vt:lpstr>
      <vt:lpstr>Sentiment Analysis</vt:lpstr>
      <vt:lpstr>Emotion Analysis Between First and Second Wave of Covid</vt:lpstr>
      <vt:lpstr>Emotion Analysis Between First and Second Wave of Covid</vt:lpstr>
      <vt:lpstr>Which words appear the most in Stories expressing Happiness and Saddens.</vt:lpstr>
      <vt:lpstr>Statistical Analysis </vt:lpstr>
      <vt:lpstr>Statistical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Behind Uber Drivers Conversations</dc:title>
  <dc:creator>Pc</dc:creator>
  <cp:lastModifiedBy>Phoebe  Kalochoritou</cp:lastModifiedBy>
  <cp:revision>32</cp:revision>
  <dcterms:modified xsi:type="dcterms:W3CDTF">2021-07-16T15:29:26Z</dcterms:modified>
</cp:coreProperties>
</file>